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7" r:id="rId2"/>
    <p:sldId id="826" r:id="rId3"/>
    <p:sldId id="1600" r:id="rId4"/>
    <p:sldId id="1691" r:id="rId5"/>
    <p:sldId id="1690" r:id="rId6"/>
    <p:sldId id="824" r:id="rId7"/>
    <p:sldId id="1689" r:id="rId8"/>
    <p:sldId id="718" r:id="rId9"/>
    <p:sldId id="686" r:id="rId10"/>
    <p:sldId id="1611" r:id="rId11"/>
    <p:sldId id="691" r:id="rId12"/>
    <p:sldId id="819" r:id="rId13"/>
    <p:sldId id="1599" r:id="rId14"/>
    <p:sldId id="1681" r:id="rId15"/>
    <p:sldId id="1684" r:id="rId16"/>
    <p:sldId id="1692" r:id="rId17"/>
    <p:sldId id="168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887C49B-7871-4330-BF59-9EA44460A41F}">
          <p14:sldIdLst>
            <p14:sldId id="257"/>
            <p14:sldId id="826"/>
            <p14:sldId id="1600"/>
            <p14:sldId id="1691"/>
            <p14:sldId id="1690"/>
            <p14:sldId id="824"/>
            <p14:sldId id="1689"/>
            <p14:sldId id="718"/>
            <p14:sldId id="686"/>
            <p14:sldId id="1611"/>
            <p14:sldId id="691"/>
            <p14:sldId id="819"/>
            <p14:sldId id="1599"/>
            <p14:sldId id="1681"/>
            <p14:sldId id="1684"/>
            <p14:sldId id="1692"/>
            <p14:sldId id="1687"/>
          </p14:sldIdLst>
        </p14:section>
        <p14:section name="Seção sem Título" id="{D76E0546-4F33-47DF-BFC2-D27BA186C99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4" autoAdjust="0"/>
    <p:restoredTop sz="86393" autoAdjust="0"/>
  </p:normalViewPr>
  <p:slideViewPr>
    <p:cSldViewPr snapToGrid="0">
      <p:cViewPr varScale="1">
        <p:scale>
          <a:sx n="56" d="100"/>
          <a:sy n="56" d="100"/>
        </p:scale>
        <p:origin x="918" y="60"/>
      </p:cViewPr>
      <p:guideLst/>
    </p:cSldViewPr>
  </p:slideViewPr>
  <p:outlineViewPr>
    <p:cViewPr>
      <p:scale>
        <a:sx n="33" d="100"/>
        <a:sy n="33" d="100"/>
      </p:scale>
      <p:origin x="0" y="-4304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FDE92-88A1-4FE5-85F8-0997584E1CD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751C2-E27A-4432-A850-1CBFFAA2994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9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751C2-E27A-4432-A850-1CBFFAA2994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91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751C2-E27A-4432-A850-1CBFFAA29940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295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751C2-E27A-4432-A850-1CBFFAA29940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10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6341C-0F17-043B-6AC4-6F3C6E27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1951A2-3A11-9FD1-70D3-6691FEAB7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0A72FC-9CB8-6997-698E-C9CA33F6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D5910A-D4D4-23AD-1F17-97D45BC4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14E19-AB0F-116A-4145-5E395280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8B27761-8E52-19FB-4800-139F40EF0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5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CB602-DFEF-2CC5-5346-1F6E725A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F62F7F-D735-A4B7-7D6E-F0A30E667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EB51B0-2E75-3A6B-AB2E-1525CCED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CEC235-0352-91F6-8F2D-812F95B4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01F480-0B74-5B61-CBD6-2837EF54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71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D5C02C-1D27-0A41-ACEB-C3C408D78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29B616-EDB1-AE4A-3A0E-C4997C3F9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EDB172-3170-E8FF-B227-3DD1BA64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47341D-7988-D2EC-1BE4-83B4F5EA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8BB2D7-8217-FDC3-A7BB-3D77FBF7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91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AC561-E66D-2D70-4741-4AF6ECAC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0D26FF-8191-CDF4-8F04-3000734D5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3FE4D1-AA87-001B-A573-E5C5952B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91CDAC-E24D-AF4E-E1C5-45A34EF4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DD1556-B3CD-6985-80D3-46E513D5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Picture 1" descr="opcao2.jpg">
            <a:extLst>
              <a:ext uri="{FF2B5EF4-FFF2-40B4-BE49-F238E27FC236}">
                <a16:creationId xmlns:a16="http://schemas.microsoft.com/office/drawing/2014/main" id="{0D089BC6-D5FB-7E48-8FB8-4A1AE71F7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23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66EB2-4475-DF61-FC13-CB40A03F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B663C1-F495-FCE1-D3CC-77A88216A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334A78-C9B5-0824-5C21-1D363BDC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B61297-8A9C-6ACE-E049-5BAB4220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39E72A-D49F-C565-FD6A-AC68CF68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10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A4CBF-15C6-1691-F7DB-632278C7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9AF79E-C771-5ACC-31B5-FCE72C421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50B6BE-381C-D95C-F9A2-58C095318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F20E97-ABEC-8C66-D943-54A511E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AB92FC-B204-F3DC-3BAA-C06E54F7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077E92-4B0D-E62B-FF12-D5DA1963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89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0E990-736E-9A3E-0A9D-D6D3E3D1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7D6C66-EE84-AD45-C69F-0AA080F48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82EE5B-80A3-E645-B52A-2E6A13146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08A082-597C-4C17-459F-46FFB450D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48A329-FEA3-AAB2-30A1-E85B3C4C0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A8EF6D6-3296-8443-F4D8-34F6D15C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E3EC2E-FC3B-41A9-343E-67B5BA59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1B3C00F-1646-0FCD-5562-FD4AAD75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16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E07BC-9C96-2647-43A0-B8A9B837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52951E-06DA-35C1-8187-171BD045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41D481-501F-DA64-955B-1E62ECC1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9E503C-C99C-2E7F-F5D7-ED6CFC5C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94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A40EE7-39A7-AB50-0E80-511D6DE7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574425-733B-AF86-65D1-D42EA365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BF7FEF-2563-B213-7A93-4FE3F8A5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13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68993-4F08-35F0-110D-985ED816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9449C7-1745-4B42-7566-3B70A056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1FC10F-0F20-56FA-F016-F2C9E452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B5F779-27D1-5B51-8165-E58173B1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72AEAF-6E52-A9E3-10A6-FB9B1946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1E903F-B6C8-0B69-D1AF-7DACF9A4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633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6DA1B-A01C-26B2-4717-26678272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21ABB7A-84AE-E9AE-B259-6114D355D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13CDEC-DDFC-B674-AF7C-F893C3953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87F84F-5017-8CD5-0901-707C3E25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95D7D0-C361-0379-2CD3-E3F9A21D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3DFFC6-DD69-796F-FE74-4E01169D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39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9A15D8-D571-E877-2EAD-F6B6BCEC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9E9B5B-3586-6FD5-F7AD-1A98C559E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0BB848-86B2-23ED-25D0-EA7AC4640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E9F8-2BE5-46EA-B41F-C08AD2C9BF2C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EABBD6-E083-1020-7C9D-29A8C153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0AB2BF-BAAE-D604-D4B1-6A402BDB1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9FD3-F30D-4FB0-A0B7-6732AF5A6C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03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imec.mc.gov.br/login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hyperlink" Target="https://www.gov.br/fnde/pt-br/acesso-a-informacao/acoes-e-programas/financiamento/fundeb/2024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48906" y="1103249"/>
            <a:ext cx="9885871" cy="2813143"/>
          </a:xfrm>
        </p:spPr>
        <p:txBody>
          <a:bodyPr>
            <a:noAutofit/>
          </a:bodyPr>
          <a:lstStyle/>
          <a:p>
            <a:b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Fundeb:</a:t>
            </a:r>
            <a:br>
              <a:rPr lang="pt-BR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40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3ª estimativa de receita 2023 e habilitação para o VAAR 2024</a:t>
            </a:r>
            <a:br>
              <a:rPr lang="pt-BR" sz="40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3498B60-E175-310B-D34B-E937898DA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354" y="5230875"/>
            <a:ext cx="6541267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buClrTx/>
              <a:buSzTx/>
              <a:buFontTx/>
              <a:buNone/>
            </a:pPr>
            <a:r>
              <a:rPr lang="pt-BR" altLang="pt-BR" sz="3733" b="1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Bate Papo</a:t>
            </a:r>
          </a:p>
          <a:p>
            <a:pPr algn="ctr" eaLnBrk="1" hangingPunct="1">
              <a:lnSpc>
                <a:spcPct val="70000"/>
              </a:lnSpc>
              <a:buClrTx/>
              <a:buSzTx/>
              <a:buFontTx/>
              <a:buNone/>
            </a:pPr>
            <a:r>
              <a:rPr lang="pt-BR" altLang="pt-BR" sz="3733" b="1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15/set/2023</a:t>
            </a:r>
            <a:endParaRPr lang="pt-BR" altLang="pt-BR" sz="3733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7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5DC6AE6-AADB-5E65-F889-CA1D735E64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07886" y="1909544"/>
            <a:ext cx="9724572" cy="4825937"/>
          </a:xfrm>
        </p:spPr>
        <p:txBody>
          <a:bodyPr wrap="square">
            <a:spAutoFit/>
          </a:bodyPr>
          <a:lstStyle/>
          <a:p>
            <a:pPr marL="0" indent="0" algn="ctr" defTabSz="685783">
              <a:spcBef>
                <a:spcPts val="1351"/>
              </a:spcBef>
              <a:buNone/>
              <a:defRPr/>
            </a:pPr>
            <a:r>
              <a:rPr lang="pt-BR" altLang="pt-BR" sz="24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 14.113/2020, art. 14, § 2º</a:t>
            </a:r>
            <a:endParaRPr lang="pt-BR" b="1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defTabSz="685783">
              <a:spcBef>
                <a:spcPts val="1351"/>
              </a:spcBef>
              <a:buNone/>
              <a:defRPr/>
            </a:pPr>
            <a:r>
              <a:rPr lang="pt-BR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- o nível e o avanço, com maior peso para o avanço, dos resultados médios dos estudantes nos exames nacionais do SAEB, ponderados pela taxa de participação nesses exames e por medida de equidade de aprendizagem</a:t>
            </a:r>
          </a:p>
          <a:p>
            <a:pPr marL="0" indent="0" algn="just" defTabSz="685783">
              <a:spcBef>
                <a:spcPts val="1351"/>
              </a:spcBef>
              <a:buNone/>
              <a:defRPr/>
            </a:pPr>
            <a:endParaRPr lang="pt-BR" sz="10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defTabSz="685783">
              <a:spcBef>
                <a:spcPts val="1351"/>
              </a:spcBef>
              <a:buNone/>
              <a:defRPr/>
            </a:pPr>
            <a:r>
              <a:rPr lang="pt-BR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- as taxas de aprovação no ensino fundamental e médio</a:t>
            </a:r>
          </a:p>
          <a:p>
            <a:pPr marL="0" indent="0" algn="just" defTabSz="685783">
              <a:spcBef>
                <a:spcPts val="1351"/>
              </a:spcBef>
              <a:buNone/>
              <a:defRPr/>
            </a:pPr>
            <a:endParaRPr lang="pt-BR" sz="10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defTabSz="685783">
              <a:spcBef>
                <a:spcPts val="1351"/>
              </a:spcBef>
              <a:buNone/>
              <a:defRPr/>
            </a:pPr>
            <a:r>
              <a:rPr lang="pt-BR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- as taxas de atendimento escolar na educação básica presencial</a:t>
            </a:r>
          </a:p>
          <a:p>
            <a:pPr marL="0" indent="0" algn="just" defTabSz="685783">
              <a:spcBef>
                <a:spcPts val="1351"/>
              </a:spcBef>
              <a:buNone/>
              <a:defRPr/>
            </a:pP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4A15ED-12AD-424F-17F1-B7652D110462}"/>
              </a:ext>
            </a:extLst>
          </p:cNvPr>
          <p:cNvSpPr txBox="1"/>
          <p:nvPr/>
        </p:nvSpPr>
        <p:spPr>
          <a:xfrm>
            <a:off x="-397911" y="237938"/>
            <a:ext cx="9724571" cy="597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14000"/>
              </a:lnSpc>
              <a:spcBef>
                <a:spcPts val="1351"/>
              </a:spcBef>
              <a:defRPr/>
            </a:pPr>
            <a:r>
              <a:rPr lang="pt-BR" altLang="pt-B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para complementação-VAAR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5B27A-C29F-9DC4-305C-46D743B0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5" y="1"/>
            <a:ext cx="10515600" cy="74950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Portaria MEC 975, de 13/12/2022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4D4EA7-BB53-4C65-EB7C-90D315F6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73" y="3767581"/>
            <a:ext cx="8950377" cy="2505908"/>
          </a:xfrm>
        </p:spPr>
        <p:txBody>
          <a:bodyPr>
            <a:noAutofit/>
          </a:bodyPr>
          <a:lstStyle/>
          <a:p>
            <a:pPr algn="l">
              <a:spcBef>
                <a:spcPts val="1600"/>
              </a:spcBef>
            </a:pPr>
            <a:r>
              <a:rPr lang="pt-BR" sz="2000" b="1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 Técnica Inep/MEC 23, </a:t>
            </a:r>
            <a:r>
              <a:rPr lang="pt-BR" sz="200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07/dez/2022</a:t>
            </a:r>
            <a:endParaRPr lang="pt-BR" sz="2000" i="0" u="none" strike="noStrike" baseline="0" dirty="0">
              <a:solidFill>
                <a:srgbClr val="0052A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5000"/>
              </a:lnSpc>
              <a:spcBef>
                <a:spcPts val="900"/>
              </a:spcBef>
              <a:tabLst>
                <a:tab pos="9859963" algn="l"/>
              </a:tabLst>
            </a:pPr>
            <a:r>
              <a:rPr lang="pt-BR" sz="1800" b="1" i="0" u="none" strike="noStrike" baseline="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IndVAARatendimento</a:t>
            </a:r>
            <a:r>
              <a:rPr lang="pt-BR" sz="1800" b="0" i="0" u="none" strike="noStrike" baseline="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= variação da oferta de matrículas - EI para redes municipais e  EM para redes estaduais - no período de quatro de anos (2017 a 2020) e </a:t>
            </a:r>
            <a:r>
              <a:rPr lang="pt-BR" sz="1800" dirty="0">
                <a:solidFill>
                  <a:srgbClr val="0052A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evasão escolar, por meio do Índice de Abandono Escolar (</a:t>
            </a:r>
            <a:r>
              <a:rPr lang="pt-BR" sz="1800" i="1" dirty="0">
                <a:solidFill>
                  <a:srgbClr val="0052A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IAE) </a:t>
            </a:r>
            <a:endParaRPr lang="pt-BR" sz="1800" i="1" dirty="0">
              <a:solidFill>
                <a:srgbClr val="0052A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pt-BR" sz="1800" b="1" i="0" u="none" strike="noStrike" baseline="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IndVAARaprendizagem</a:t>
            </a:r>
            <a:r>
              <a:rPr lang="pt-BR" sz="1800" b="0" i="0" u="none" strike="noStrike" baseline="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aprovação no EF e EM,</a:t>
            </a:r>
            <a:r>
              <a:rPr lang="pt-BR" sz="180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proficiência e nível de escala de aprendizagem dos alunos no Saeb e equidade por medidas de desigualdade socioeconômico e raciais </a:t>
            </a:r>
            <a:endParaRPr lang="pt-BR" sz="1800" b="0" i="0" u="none" strike="noStrike" baseline="0" dirty="0">
              <a:solidFill>
                <a:srgbClr val="0052A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CA2594-FE1A-19B4-987D-B44D6FF06699}"/>
              </a:ext>
            </a:extLst>
          </p:cNvPr>
          <p:cNvSpPr txBox="1"/>
          <p:nvPr/>
        </p:nvSpPr>
        <p:spPr>
          <a:xfrm>
            <a:off x="7846100" y="2353377"/>
            <a:ext cx="3507700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 escolares podem atender aos dois ou somente a um desses indicadores</a:t>
            </a:r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F3772C4C-C034-80FD-F0D6-C9B94C88E3B9}"/>
              </a:ext>
            </a:extLst>
          </p:cNvPr>
          <p:cNvSpPr/>
          <p:nvPr/>
        </p:nvSpPr>
        <p:spPr>
          <a:xfrm>
            <a:off x="7300210" y="2383437"/>
            <a:ext cx="314793" cy="809468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729250D-6E6D-C312-1D98-5DEFE8927BD8}"/>
              </a:ext>
            </a:extLst>
          </p:cNvPr>
          <p:cNvSpPr txBox="1"/>
          <p:nvPr/>
        </p:nvSpPr>
        <p:spPr>
          <a:xfrm>
            <a:off x="523407" y="1447618"/>
            <a:ext cx="10515599" cy="93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i="0" u="none" strike="noStrike" baseline="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Aprova a metodologia de cálculo dos indicadores </a:t>
            </a:r>
            <a:r>
              <a:rPr lang="pt-BR" sz="1800" i="0" u="none" strike="noStrike" baseline="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atendimento e de melhoria de aprendizagem, com redução de desigualdades, para distribuição da complementação-VAAR ao Fundeb em 2023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438DC8-C863-7234-BBCA-80EC43F53B86}"/>
              </a:ext>
            </a:extLst>
          </p:cNvPr>
          <p:cNvSpPr txBox="1"/>
          <p:nvPr/>
        </p:nvSpPr>
        <p:spPr>
          <a:xfrm>
            <a:off x="992000" y="2386037"/>
            <a:ext cx="6077113" cy="725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2738" lvl="1" indent="-268288" algn="just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do total dos recursos pelo </a:t>
            </a:r>
            <a:r>
              <a:rPr lang="pt-BR" sz="1800" b="0" i="0" u="none" strike="noStrike" baseline="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IndVAARatendimento </a:t>
            </a:r>
          </a:p>
          <a:p>
            <a:pPr marL="312738" lvl="1" indent="-268288" algn="just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do total dos recursos pelo </a:t>
            </a:r>
            <a:r>
              <a:rPr lang="pt-BR" sz="1800" b="0" i="0" u="none" strike="noStrike" baseline="0" dirty="0">
                <a:solidFill>
                  <a:srgbClr val="0052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IndVAARaprendizagem</a:t>
            </a:r>
            <a:endParaRPr lang="pt-BR" sz="800" b="0" i="0" u="none" strike="noStrike" baseline="0" dirty="0">
              <a:solidFill>
                <a:srgbClr val="0052A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5FC7C6D-D8EC-8731-66D7-DE05FD3F7C34}"/>
              </a:ext>
            </a:extLst>
          </p:cNvPr>
          <p:cNvGrpSpPr/>
          <p:nvPr/>
        </p:nvGrpSpPr>
        <p:grpSpPr>
          <a:xfrm>
            <a:off x="5109771" y="3807582"/>
            <a:ext cx="6776181" cy="2062103"/>
            <a:chOff x="5109771" y="3807582"/>
            <a:chExt cx="6776181" cy="2062103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36CF7F9-C2D7-79AC-10F7-AE6BC2DFA2BB}"/>
                </a:ext>
              </a:extLst>
            </p:cNvPr>
            <p:cNvSpPr txBox="1"/>
            <p:nvPr/>
          </p:nvSpPr>
          <p:spPr>
            <a:xfrm>
              <a:off x="9802318" y="3807582"/>
              <a:ext cx="2083634" cy="20621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0052A5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composto pelas taxas de abandono no EF e EM ponderadas pelo nº de matrículas </a:t>
              </a:r>
              <a:r>
                <a:rPr lang="pt-BR" sz="1600" b="0" i="0" u="none" strike="noStrike" baseline="0" dirty="0">
                  <a:solidFill>
                    <a:srgbClr val="0052A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(2019), com pesos para distribuição dos recursos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C300920-B58F-2BCD-8B70-D9BDEC92CABC}"/>
                </a:ext>
              </a:extLst>
            </p:cNvPr>
            <p:cNvSpPr/>
            <p:nvPr/>
          </p:nvSpPr>
          <p:spPr>
            <a:xfrm>
              <a:off x="5109771" y="4781861"/>
              <a:ext cx="3554544" cy="2998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B99C62A5-31D8-5F6F-1BBE-BED904E52C83}"/>
                </a:ext>
              </a:extLst>
            </p:cNvPr>
            <p:cNvCxnSpPr>
              <a:cxnSpLocks/>
            </p:cNvCxnSpPr>
            <p:nvPr/>
          </p:nvCxnSpPr>
          <p:spPr>
            <a:xfrm>
              <a:off x="8664315" y="4901782"/>
              <a:ext cx="113800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39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9C90BE8-C83C-5A68-E930-F6B97D057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19958"/>
              </p:ext>
            </p:extLst>
          </p:nvPr>
        </p:nvGraphicFramePr>
        <p:xfrm>
          <a:off x="1119673" y="1380931"/>
          <a:ext cx="10234127" cy="4592562"/>
        </p:xfrm>
        <a:graphic>
          <a:graphicData uri="http://schemas.openxmlformats.org/drawingml/2006/table">
            <a:tbl>
              <a:tblPr/>
              <a:tblGrid>
                <a:gridCol w="821094">
                  <a:extLst>
                    <a:ext uri="{9D8B030D-6E8A-4147-A177-3AD203B41FA5}">
                      <a16:colId xmlns:a16="http://schemas.microsoft.com/office/drawing/2014/main" val="4271675641"/>
                    </a:ext>
                  </a:extLst>
                </a:gridCol>
                <a:gridCol w="2141610">
                  <a:extLst>
                    <a:ext uri="{9D8B030D-6E8A-4147-A177-3AD203B41FA5}">
                      <a16:colId xmlns:a16="http://schemas.microsoft.com/office/drawing/2014/main" val="93987462"/>
                    </a:ext>
                  </a:extLst>
                </a:gridCol>
                <a:gridCol w="1960504">
                  <a:extLst>
                    <a:ext uri="{9D8B030D-6E8A-4147-A177-3AD203B41FA5}">
                      <a16:colId xmlns:a16="http://schemas.microsoft.com/office/drawing/2014/main" val="3572896363"/>
                    </a:ext>
                  </a:extLst>
                </a:gridCol>
                <a:gridCol w="614486">
                  <a:extLst>
                    <a:ext uri="{9D8B030D-6E8A-4147-A177-3AD203B41FA5}">
                      <a16:colId xmlns:a16="http://schemas.microsoft.com/office/drawing/2014/main" val="1130189412"/>
                    </a:ext>
                  </a:extLst>
                </a:gridCol>
                <a:gridCol w="807123">
                  <a:extLst>
                    <a:ext uri="{9D8B030D-6E8A-4147-A177-3AD203B41FA5}">
                      <a16:colId xmlns:a16="http://schemas.microsoft.com/office/drawing/2014/main" val="2186448554"/>
                    </a:ext>
                  </a:extLst>
                </a:gridCol>
                <a:gridCol w="1980012">
                  <a:extLst>
                    <a:ext uri="{9D8B030D-6E8A-4147-A177-3AD203B41FA5}">
                      <a16:colId xmlns:a16="http://schemas.microsoft.com/office/drawing/2014/main" val="3072244404"/>
                    </a:ext>
                  </a:extLst>
                </a:gridCol>
                <a:gridCol w="1909298">
                  <a:extLst>
                    <a:ext uri="{9D8B030D-6E8A-4147-A177-3AD203B41FA5}">
                      <a16:colId xmlns:a16="http://schemas.microsoft.com/office/drawing/2014/main" val="66392466"/>
                    </a:ext>
                  </a:extLst>
                </a:gridCol>
              </a:tblGrid>
              <a:tr h="3043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Beneficiada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Beneficiada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920317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108686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209436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(III)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617449"/>
                  </a:ext>
                </a:extLst>
              </a:tr>
              <a:tr h="3313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390007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609394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(III)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550869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726642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(III)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205169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9991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(III)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(III)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310082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(I,III,IV,V)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(III)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901332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 (III)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061543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681738"/>
                  </a:ext>
                </a:extLst>
              </a:tr>
              <a:tr h="30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07105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EF8D33CC-EF91-7C9E-D559-AABBC8F2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111967"/>
            <a:ext cx="10515600" cy="86651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Fundeb 2023: VAAR Redes Estaduais</a:t>
            </a:r>
            <a:endParaRPr lang="pt-B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AD0FFF6-C926-BA7A-290F-4E6B2FF443F7}"/>
              </a:ext>
            </a:extLst>
          </p:cNvPr>
          <p:cNvSpPr txBox="1">
            <a:spLocks/>
          </p:cNvSpPr>
          <p:nvPr/>
        </p:nvSpPr>
        <p:spPr>
          <a:xfrm>
            <a:off x="2780522" y="5967876"/>
            <a:ext cx="7651102" cy="778157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3000" b="1" kern="120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inabilitadas e 18 habilitadas = total de 27 UFs </a:t>
            </a:r>
          </a:p>
          <a:p>
            <a:pPr>
              <a:defRPr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UFs habilitadas = 15 beneficiadas e 3 não beneficiadas </a:t>
            </a:r>
          </a:p>
        </p:txBody>
      </p:sp>
    </p:spTree>
    <p:extLst>
      <p:ext uri="{BB962C8B-B14F-4D97-AF65-F5344CB8AC3E}">
        <p14:creationId xmlns:p14="http://schemas.microsoft.com/office/powerpoint/2010/main" val="37178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ED42952-064E-5B10-8BCA-9B2F88873A2E}"/>
              </a:ext>
            </a:extLst>
          </p:cNvPr>
          <p:cNvSpPr txBox="1">
            <a:spLocks/>
          </p:cNvSpPr>
          <p:nvPr/>
        </p:nvSpPr>
        <p:spPr>
          <a:xfrm>
            <a:off x="481559" y="0"/>
            <a:ext cx="8587791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Fundeb 2023: VAAR Redes Municipais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2F235E5-1573-008C-A546-336396B6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96" y="2128976"/>
            <a:ext cx="6295304" cy="446211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Habilitados: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entes federados que cumpriram as condicionalidades junto ao SIMEC até 16/10/22</a:t>
            </a:r>
          </a:p>
          <a:p>
            <a:pPr marL="844550" indent="-342900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3.382 Mun inabilitados e 2.186 habilitados </a:t>
            </a:r>
          </a:p>
          <a:p>
            <a:pPr marL="84455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 inabilitado na condicionalidade IV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Beneficiados: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os habilitados, entes federados que atenderam aos dois ou a um dos indicadores calculados pelo Inep</a:t>
            </a:r>
          </a:p>
          <a:p>
            <a:pPr marL="706438" lvl="2" indent="-342900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dos recursos pelo IndVAARatendimento </a:t>
            </a:r>
          </a:p>
          <a:p>
            <a:pPr marL="706438" lvl="2" indent="-342900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dos recursos pelo IndVAARaprendizagem</a:t>
            </a:r>
          </a:p>
          <a:p>
            <a:pPr marL="706438" lvl="2" indent="-342900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2.186 Mun habilitados, 1.908 beneficiados</a:t>
            </a:r>
          </a:p>
          <a:p>
            <a:pPr marL="639763" lvl="2" indent="-276225">
              <a:lnSpc>
                <a:spcPct val="100000"/>
              </a:lnSpc>
              <a:spcBef>
                <a:spcPts val="0"/>
              </a:spcBef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34FCA14-51E7-C778-995D-71102D9B3A27}"/>
              </a:ext>
            </a:extLst>
          </p:cNvPr>
          <p:cNvSpPr txBox="1"/>
          <p:nvPr/>
        </p:nvSpPr>
        <p:spPr>
          <a:xfrm>
            <a:off x="7404100" y="2187618"/>
            <a:ext cx="4453804" cy="35086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Condicionalidades:</a:t>
            </a:r>
          </a:p>
          <a:p>
            <a:pPr marL="452438" lvl="1" indent="-314325" algn="just">
              <a:spcBef>
                <a:spcPts val="0"/>
              </a:spcBef>
              <a:buFont typeface="+mj-lt"/>
              <a:buAutoNum type="romanUcPeriod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provimento de cargo/função de gestor escolar (E/M)</a:t>
            </a:r>
          </a:p>
          <a:p>
            <a:pPr marL="452438" lvl="1" indent="-314325">
              <a:spcBef>
                <a:spcPts val="0"/>
              </a:spcBef>
              <a:buFont typeface="+mj-lt"/>
              <a:buAutoNum type="romanUcPeriod"/>
              <a:defRPr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 de pelo menos 80% dos estudantes nas avaliações nacionais (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suspensa para 2023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2438" lvl="1" indent="-314325">
              <a:spcBef>
                <a:spcPts val="0"/>
              </a:spcBef>
              <a:buFont typeface="+mj-lt"/>
              <a:buAutoNum type="romanUcPeriod"/>
              <a:defRPr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redução das desigualdades educacionais socioeconômicas e raciais (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cálculo Inep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2438" lvl="1" indent="-314325">
              <a:spcBef>
                <a:spcPts val="0"/>
              </a:spcBef>
              <a:buFont typeface="+mj-lt"/>
              <a:buAutoNum type="romanUcPeriod"/>
              <a:defRPr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regime de colaboração entre Estado e Municípios: nova lei da cota municipal do ICMS (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somente Estados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2438" lvl="1" indent="-314325">
              <a:spcBef>
                <a:spcPts val="0"/>
              </a:spcBef>
              <a:buFont typeface="+mj-lt"/>
              <a:buAutoNum type="romanUcPeriod"/>
              <a:defRPr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currículos alinhados à BNCC (E/M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2C66E0D-7173-E697-9F05-6B75E69D5DEE}"/>
              </a:ext>
            </a:extLst>
          </p:cNvPr>
          <p:cNvSpPr/>
          <p:nvPr/>
        </p:nvSpPr>
        <p:spPr>
          <a:xfrm>
            <a:off x="394056" y="2513350"/>
            <a:ext cx="2079320" cy="3633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586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04D815-26D5-D144-4BA4-520F02AC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63" y="1587262"/>
            <a:ext cx="11881448" cy="558991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Metodologias de aferição das condicionalidades para complementação VAAR em 2024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Condicionalidade I: legislação e iniciado processo de seleção (edital ou documento equivalente) para provimento de cargos de gestores escolares </a:t>
            </a:r>
            <a:r>
              <a:rPr 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(Estados, DF e Municípios)</a:t>
            </a:r>
            <a:endParaRPr lang="pt-BR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Condicionalidade II: </a:t>
            </a:r>
            <a:r>
              <a:rPr 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suspensa para 2024 </a:t>
            </a: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(80% de participação no Saeb 2023 para VAAR 2025 e 2026)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Condicionalidade III: Nota Técnica Conjunta nº 24/2023- Inep e na Nota Técnica nº 12/2023/CGEE/DIRED/INEP </a:t>
            </a:r>
            <a:r>
              <a:rPr 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(Inep)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Condicionalidade IV: 1ª avaliação em 2023 e 2ª em 2024 para distribuição do ICMS Educacional em 2025 </a:t>
            </a:r>
            <a:r>
              <a:rPr 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(Estados)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Condicionalidade V: referencial curricular alinhado à BNCC (para os habilitados para 2023, confirmação dos dados inseridos em 2022) </a:t>
            </a:r>
            <a:r>
              <a:rPr 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(Estados, DF e Municípios)</a:t>
            </a:r>
            <a:endParaRPr lang="pt-BR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distribuição da complementação VAAR: mantida Portaria MEC 975/2022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 para educação infantil: Nota Técnica 8/2023- CGEE/DIRED/INEP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7BA7D3-5B6A-A6F7-1D36-CA35B034AEAD}"/>
              </a:ext>
            </a:extLst>
          </p:cNvPr>
          <p:cNvSpPr txBox="1"/>
          <p:nvPr/>
        </p:nvSpPr>
        <p:spPr>
          <a:xfrm>
            <a:off x="1" y="-1161"/>
            <a:ext cx="9213010" cy="89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14000"/>
              </a:lnSpc>
              <a:spcBef>
                <a:spcPts val="1350"/>
              </a:spcBef>
              <a:buClrTx/>
              <a:buSzTx/>
              <a:buNone/>
            </a:pPr>
            <a:r>
              <a:rPr lang="pt-BR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Fundeb 2024: </a:t>
            </a:r>
            <a:r>
              <a:rPr lang="pt-B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Resolução 1, de 28/07/2023, da Comissão Intergovernamental</a:t>
            </a:r>
            <a:endParaRPr lang="pt-BR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2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2F235E5-1573-008C-A546-336396B6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927" y="1401349"/>
            <a:ext cx="9931721" cy="252426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 Técnica Conjunta nº 24/2023- Inep e </a:t>
            </a:r>
          </a:p>
          <a:p>
            <a:pPr marL="0" lvl="1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 Técnica nº 12/2023/CGEE/DIRED/INEP</a:t>
            </a:r>
          </a:p>
          <a:p>
            <a:pPr marL="0" lvl="1" indent="0">
              <a:lnSpc>
                <a:spcPct val="110000"/>
              </a:lnSpc>
              <a:spcBef>
                <a:spcPts val="300"/>
              </a:spcBef>
              <a:buNone/>
            </a:pPr>
            <a:endParaRPr lang="pt-BR" sz="10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2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pt-BR" kern="100" dirty="0">
                <a:solidFill>
                  <a:srgbClr val="2F559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Condicionalidade III com resultados do Saeb 2017 e 2019, já considerados para o VAAR 2023, mais os resultados do Saeb 2019 e 2021</a:t>
            </a:r>
          </a:p>
          <a:p>
            <a:pPr marL="457200" lvl="2" indent="0">
              <a:lnSpc>
                <a:spcPct val="110000"/>
              </a:lnSpc>
              <a:spcBef>
                <a:spcPts val="300"/>
              </a:spcBef>
              <a:buNone/>
            </a:pPr>
            <a:endParaRPr lang="pt-BR" sz="1000" kern="1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2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pt-BR" kern="1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 de ensino habilitadas na Condicionalidade III para VAAR 2024</a:t>
            </a:r>
            <a:endParaRPr lang="pt-BR" kern="100" dirty="0">
              <a:solidFill>
                <a:srgbClr val="2F5597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2" indent="0">
              <a:lnSpc>
                <a:spcPct val="110000"/>
              </a:lnSpc>
              <a:spcBef>
                <a:spcPts val="300"/>
              </a:spcBef>
              <a:buNone/>
            </a:pPr>
            <a:endParaRPr lang="pt-BR" kern="1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2" indent="0">
              <a:lnSpc>
                <a:spcPct val="110000"/>
              </a:lnSpc>
              <a:spcBef>
                <a:spcPts val="300"/>
              </a:spcBef>
              <a:buNone/>
            </a:pPr>
            <a:endParaRPr lang="pt-BR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300"/>
              </a:spcBef>
              <a:buNone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300"/>
              </a:spcBef>
              <a:buNone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300"/>
              </a:spcBef>
              <a:buNone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30099BD-04B3-5A5C-4ACB-2E2DD7BCB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47680"/>
              </p:ext>
            </p:extLst>
          </p:nvPr>
        </p:nvGraphicFramePr>
        <p:xfrm>
          <a:off x="1119351" y="4251582"/>
          <a:ext cx="9931722" cy="1471311"/>
        </p:xfrm>
        <a:graphic>
          <a:graphicData uri="http://schemas.openxmlformats.org/drawingml/2006/table">
            <a:tbl>
              <a:tblPr/>
              <a:tblGrid>
                <a:gridCol w="1923388">
                  <a:extLst>
                    <a:ext uri="{9D8B030D-6E8A-4147-A177-3AD203B41FA5}">
                      <a16:colId xmlns:a16="http://schemas.microsoft.com/office/drawing/2014/main" val="2325436691"/>
                    </a:ext>
                  </a:extLst>
                </a:gridCol>
                <a:gridCol w="1813035">
                  <a:extLst>
                    <a:ext uri="{9D8B030D-6E8A-4147-A177-3AD203B41FA5}">
                      <a16:colId xmlns:a16="http://schemas.microsoft.com/office/drawing/2014/main" val="3518640050"/>
                    </a:ext>
                  </a:extLst>
                </a:gridCol>
                <a:gridCol w="1229710">
                  <a:extLst>
                    <a:ext uri="{9D8B030D-6E8A-4147-A177-3AD203B41FA5}">
                      <a16:colId xmlns:a16="http://schemas.microsoft.com/office/drawing/2014/main" val="4015302678"/>
                    </a:ext>
                  </a:extLst>
                </a:gridCol>
                <a:gridCol w="488731">
                  <a:extLst>
                    <a:ext uri="{9D8B030D-6E8A-4147-A177-3AD203B41FA5}">
                      <a16:colId xmlns:a16="http://schemas.microsoft.com/office/drawing/2014/main" val="739670907"/>
                    </a:ext>
                  </a:extLst>
                </a:gridCol>
                <a:gridCol w="1709001">
                  <a:extLst>
                    <a:ext uri="{9D8B030D-6E8A-4147-A177-3AD203B41FA5}">
                      <a16:colId xmlns:a16="http://schemas.microsoft.com/office/drawing/2014/main" val="1369635059"/>
                    </a:ext>
                  </a:extLst>
                </a:gridCol>
                <a:gridCol w="1854006">
                  <a:extLst>
                    <a:ext uri="{9D8B030D-6E8A-4147-A177-3AD203B41FA5}">
                      <a16:colId xmlns:a16="http://schemas.microsoft.com/office/drawing/2014/main" val="3207087212"/>
                    </a:ext>
                  </a:extLst>
                </a:gridCol>
                <a:gridCol w="913851">
                  <a:extLst>
                    <a:ext uri="{9D8B030D-6E8A-4147-A177-3AD203B41FA5}">
                      <a16:colId xmlns:a16="http://schemas.microsoft.com/office/drawing/2014/main" val="1887502851"/>
                    </a:ext>
                  </a:extLst>
                </a:gridCol>
              </a:tblGrid>
              <a:tr h="490437"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800" b="1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Redes Municipais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1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Redes Estaduais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70398"/>
                  </a:ext>
                </a:extLst>
              </a:tr>
              <a:tr h="490437"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2017-2019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2019-2021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2017-2019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2019-2021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152477"/>
                  </a:ext>
                </a:extLst>
              </a:tr>
              <a:tr h="490437"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47084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151CACD-4165-3741-509B-3B8305844E59}"/>
              </a:ext>
            </a:extLst>
          </p:cNvPr>
          <p:cNvSpPr txBox="1"/>
          <p:nvPr/>
        </p:nvSpPr>
        <p:spPr>
          <a:xfrm>
            <a:off x="8087706" y="5956504"/>
            <a:ext cx="2128346" cy="398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2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pt-BR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pt-BR" sz="2000" kern="1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 e PI</a:t>
            </a:r>
            <a:endParaRPr lang="pt-BR" sz="2000" kern="100" dirty="0">
              <a:solidFill>
                <a:srgbClr val="2F5597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4B0C25-52E7-71D1-D784-D388E623ABFA}"/>
              </a:ext>
            </a:extLst>
          </p:cNvPr>
          <p:cNvSpPr txBox="1"/>
          <p:nvPr/>
        </p:nvSpPr>
        <p:spPr>
          <a:xfrm>
            <a:off x="293298" y="134252"/>
            <a:ext cx="8855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Condicionalidade III para VAAR 2024 </a:t>
            </a:r>
          </a:p>
        </p:txBody>
      </p:sp>
    </p:spTree>
    <p:extLst>
      <p:ext uri="{BB962C8B-B14F-4D97-AF65-F5344CB8AC3E}">
        <p14:creationId xmlns:p14="http://schemas.microsoft.com/office/powerpoint/2010/main" val="271618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7028A-770D-C0B5-4F7C-BA4511BB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320"/>
            <a:ext cx="7477664" cy="24971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Condicionalidades VAAR 2024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38204C-BB63-B059-2815-FCC90ECF6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5502"/>
            <a:ext cx="10772955" cy="464146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Registros dos dados no </a:t>
            </a:r>
            <a:r>
              <a:rPr lang="pt-BR" sz="2400" i="0" dirty="0">
                <a:solidFill>
                  <a:srgbClr val="2F559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Integrado de Monitoramento Execução e Controle do Ministério da Educação (</a:t>
            </a:r>
            <a:r>
              <a:rPr 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SIMEC)</a:t>
            </a:r>
          </a:p>
          <a:p>
            <a:pPr>
              <a:spcBef>
                <a:spcPts val="1800"/>
              </a:spcBef>
            </a:pPr>
            <a:r>
              <a:rPr lang="pt-BR" sz="24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Prazo: </a:t>
            </a:r>
            <a:r>
              <a:rPr 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30/09/2023</a:t>
            </a:r>
          </a:p>
          <a:p>
            <a:pPr>
              <a:spcBef>
                <a:spcPts val="1800"/>
              </a:spcBef>
            </a:pPr>
            <a:r>
              <a:rPr lang="pt-BR" sz="24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Ofício 670, de 13/09/2023, da CNM à SE/MEC: </a:t>
            </a:r>
            <a:r>
              <a:rPr 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solicitação de prorrogação desse prazo para 30/10/2023</a:t>
            </a:r>
          </a:p>
          <a:p>
            <a:pPr>
              <a:spcBef>
                <a:spcPts val="1800"/>
              </a:spcBef>
            </a:pPr>
            <a:r>
              <a:rPr 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Link: </a:t>
            </a:r>
            <a:r>
              <a:rPr 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http://simec.mc.gov.br/login.php</a:t>
            </a:r>
            <a:endParaRPr lang="pt-BR" sz="24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Guia para os entes federados: Registro do cumprimento das condicionalidades I, IV e V, para recebimento dos recursos da complementação do VAAR em 2024, da SEB/MEC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pt-BR" sz="1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https://www.gov.br/mec/pt-br/media/seb/pdf/GuiapararegistrodascondicionalidadesVAAR2023_2024v2.pdf</a:t>
            </a:r>
          </a:p>
        </p:txBody>
      </p:sp>
    </p:spTree>
    <p:extLst>
      <p:ext uri="{BB962C8B-B14F-4D97-AF65-F5344CB8AC3E}">
        <p14:creationId xmlns:p14="http://schemas.microsoft.com/office/powerpoint/2010/main" val="405270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F3423-6B6B-3D4D-8383-FE7F79CA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110294"/>
            <a:ext cx="10515600" cy="81909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Atualização da Lei do Fundeb em 2023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EB40D9-B898-BB70-0C00-6C5E704B7293}"/>
              </a:ext>
            </a:extLst>
          </p:cNvPr>
          <p:cNvSpPr txBox="1"/>
          <p:nvPr/>
        </p:nvSpPr>
        <p:spPr>
          <a:xfrm>
            <a:off x="672860" y="1870787"/>
            <a:ext cx="107009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algn="just">
              <a:spcBef>
                <a:spcPts val="60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Lei 14.113/2020, de regulamentação do Fundeb, prevê sua atualização até 31/10/2023, em relação à:</a:t>
            </a:r>
          </a:p>
          <a:p>
            <a:pPr marL="814388" lvl="1" indent="-357188" algn="just">
              <a:spcBef>
                <a:spcPts val="60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definição das ponderações por etapa, modalidade, duração da jornada e tipo de estabelecimento de ensino; das novas ponderações fiscais e do NSE dos estudantes, e do indicador da educação infantil.</a:t>
            </a:r>
          </a:p>
          <a:p>
            <a:pPr marL="357188" indent="-357188" algn="just">
              <a:spcBef>
                <a:spcPts val="60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na atualização da Lei do Fundeb ocorrida em 2021, a CNM apresentou minuta de PL para a atualização a ocorrer ainda em 2023.</a:t>
            </a:r>
          </a:p>
          <a:p>
            <a:pPr marL="814388" lvl="1" indent="-357188" algn="just">
              <a:spcBef>
                <a:spcPts val="60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apresentado na CD, matéria será divulgada no site da CNM</a:t>
            </a:r>
          </a:p>
        </p:txBody>
      </p:sp>
    </p:spTree>
    <p:extLst>
      <p:ext uri="{BB962C8B-B14F-4D97-AF65-F5344CB8AC3E}">
        <p14:creationId xmlns:p14="http://schemas.microsoft.com/office/powerpoint/2010/main" val="410283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0499" y="1630244"/>
            <a:ext cx="10690171" cy="51318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t-BR" sz="26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Portaria MEC/ME 0</a:t>
            </a:r>
            <a:r>
              <a:rPr lang="pt-BR" altLang="pt-BR" sz="26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 de 29/12/2022, publicada no DOU em 30/12/2022, republicada em 03/01/2023</a:t>
            </a:r>
            <a:r>
              <a:rPr lang="pt-BR" altLang="pt-BR" sz="24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alt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primeira</a:t>
            </a:r>
            <a:r>
              <a:rPr 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estimativa de receitas para 2023</a:t>
            </a:r>
            <a:endParaRPr lang="pt-BR" sz="2200" b="1" dirty="0">
              <a:solidFill>
                <a:srgbClr val="2F5597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pt-BR" sz="2200" b="1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pt-BR" sz="26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Portaria MEC/MF 0</a:t>
            </a:r>
            <a:r>
              <a:rPr lang="pt-BR" altLang="pt-BR" sz="26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 de 19/04/2023, publicada no DOU em 26/04/2023 </a:t>
            </a:r>
            <a:r>
              <a:rPr lang="pt-BR" altLang="pt-BR" sz="24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alt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segunda</a:t>
            </a:r>
            <a:r>
              <a:rPr 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estimativa de receitas para 2023</a:t>
            </a:r>
            <a:endParaRPr lang="pt-BR" sz="2200" b="1" dirty="0">
              <a:solidFill>
                <a:srgbClr val="2F5597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pt-BR" sz="2600" b="1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pt-BR" sz="26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Portaria MEC/MF 0</a:t>
            </a:r>
            <a:r>
              <a:rPr lang="pt-BR" altLang="pt-BR" sz="26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 de 28/08/2023, publicada no DOU em 29/08/2023</a:t>
            </a:r>
            <a:r>
              <a:rPr lang="pt-BR" altLang="pt-BR" sz="24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alt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terceira </a:t>
            </a:r>
            <a:r>
              <a:rPr 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receitas para 2023</a:t>
            </a:r>
            <a:endParaRPr lang="pt-BR" sz="2200" b="1" dirty="0">
              <a:solidFill>
                <a:srgbClr val="2F5597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pt-BR" sz="2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49B7EAE-46AE-4817-8C37-B0AA882E5D81}"/>
              </a:ext>
            </a:extLst>
          </p:cNvPr>
          <p:cNvSpPr txBox="1">
            <a:spLocks/>
          </p:cNvSpPr>
          <p:nvPr/>
        </p:nvSpPr>
        <p:spPr>
          <a:xfrm>
            <a:off x="1312" y="74644"/>
            <a:ext cx="9883063" cy="862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Portarias Fundeb 2023</a:t>
            </a:r>
          </a:p>
        </p:txBody>
      </p:sp>
    </p:spTree>
    <p:extLst>
      <p:ext uri="{BB962C8B-B14F-4D97-AF65-F5344CB8AC3E}">
        <p14:creationId xmlns:p14="http://schemas.microsoft.com/office/powerpoint/2010/main" val="5663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9079D03-45FC-713D-EE9B-BAEA5D61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29725" cy="102235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Fundeb 2023: estimativas de receita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B2F9698-D0B6-F8E7-78F6-B8C474273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214823"/>
              </p:ext>
            </p:extLst>
          </p:nvPr>
        </p:nvGraphicFramePr>
        <p:xfrm>
          <a:off x="517590" y="1431992"/>
          <a:ext cx="9816861" cy="4845207"/>
        </p:xfrm>
        <a:graphic>
          <a:graphicData uri="http://schemas.openxmlformats.org/drawingml/2006/table">
            <a:tbl>
              <a:tblPr/>
              <a:tblGrid>
                <a:gridCol w="2843749">
                  <a:extLst>
                    <a:ext uri="{9D8B030D-6E8A-4147-A177-3AD203B41FA5}">
                      <a16:colId xmlns:a16="http://schemas.microsoft.com/office/drawing/2014/main" val="125428586"/>
                    </a:ext>
                  </a:extLst>
                </a:gridCol>
                <a:gridCol w="2328316">
                  <a:extLst>
                    <a:ext uri="{9D8B030D-6E8A-4147-A177-3AD203B41FA5}">
                      <a16:colId xmlns:a16="http://schemas.microsoft.com/office/drawing/2014/main" val="3989483907"/>
                    </a:ext>
                  </a:extLst>
                </a:gridCol>
                <a:gridCol w="2322398">
                  <a:extLst>
                    <a:ext uri="{9D8B030D-6E8A-4147-A177-3AD203B41FA5}">
                      <a16:colId xmlns:a16="http://schemas.microsoft.com/office/drawing/2014/main" val="452549981"/>
                    </a:ext>
                  </a:extLst>
                </a:gridCol>
                <a:gridCol w="2322398">
                  <a:extLst>
                    <a:ext uri="{9D8B030D-6E8A-4147-A177-3AD203B41FA5}">
                      <a16:colId xmlns:a16="http://schemas.microsoft.com/office/drawing/2014/main" val="4169858861"/>
                    </a:ext>
                  </a:extLst>
                </a:gridCol>
              </a:tblGrid>
              <a:tr h="5466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Port. Interm. 7, de 29/12/2022</a:t>
                      </a:r>
                      <a:endParaRPr lang="pt-BR" sz="17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Port. Interm. 2, de 19/04/2023</a:t>
                      </a:r>
                      <a:endParaRPr lang="pt-BR" sz="17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Port. Interm. 3, de 28/08/2023</a:t>
                      </a:r>
                      <a:endParaRPr lang="pt-BR" sz="17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851176"/>
                  </a:ext>
                </a:extLst>
              </a:tr>
              <a:tr h="4122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Primeira estimativa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Segunda estimativa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Terceira estimativa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34493"/>
                  </a:ext>
                </a:extLst>
              </a:tr>
              <a:tr h="2683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Receita total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R$ 263,19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R$ 263,78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R$ 263,95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469817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Contribuição E, DF e M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R$ 224,90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R$ 225,45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R$ 225,69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18034"/>
                  </a:ext>
                </a:extLst>
              </a:tr>
              <a:tr h="2981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Complem-VAAF (10%)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R$ 22,49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R$ 22,54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R$ 22,56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782979"/>
                  </a:ext>
                </a:extLst>
              </a:tr>
              <a:tr h="2186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VAAF-MIN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R$ 5.208,46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R$ 5.209,92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R$ 5.212,90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468160"/>
                  </a:ext>
                </a:extLst>
              </a:tr>
              <a:tr h="4174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Beneficiados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Estados e seus Municípios *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Estados e seus Municípios **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DF, 10 Estados e seus Municípios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660801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Complem-VAAT (6,25%)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R$ 14,05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R$ 14,09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R$ 14,11 bilhões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80842"/>
                  </a:ext>
                </a:extLst>
              </a:tr>
              <a:tr h="2110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VAAT-MIN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R$ 8.180,24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R$ 8.181,15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R$ 8.178,88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255481"/>
                  </a:ext>
                </a:extLst>
              </a:tr>
              <a:tr h="2110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Habilitados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5.506 M e 20 E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5.507 M e 20 E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5.507 M e 20 E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008483"/>
                  </a:ext>
                </a:extLst>
              </a:tr>
              <a:tr h="2110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Beneficiados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2.036 M em 25 E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2.037 M em 25 E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2.036 M em 25 E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663412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Complem-VAAR (0,75%)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R$ 1,68 bilhão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R$ 1,69 bilhão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R$ 1,70 bilhão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57830"/>
                  </a:ext>
                </a:extLst>
              </a:tr>
              <a:tr h="2186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Habilitados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2.186 M e 18 UF's</a:t>
                      </a:r>
                      <a:endParaRPr lang="pt-BR" sz="1700" b="0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2.186 M e 18 UF's</a:t>
                      </a:r>
                      <a:endParaRPr lang="pt-BR" sz="1700" b="0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2.186 M e 18 UF's</a:t>
                      </a:r>
                      <a:endParaRPr lang="pt-BR" sz="1700" b="0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090097"/>
                  </a:ext>
                </a:extLst>
              </a:tr>
              <a:tr h="2484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Beneficiados</a:t>
                      </a: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1.908 M e 15 UF's</a:t>
                      </a:r>
                      <a:endParaRPr lang="pt-BR" sz="1700" b="0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1.908 M e 15 UF's</a:t>
                      </a:r>
                      <a:endParaRPr lang="pt-BR" sz="1700" b="0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1.908 M e 15 UF's</a:t>
                      </a:r>
                      <a:endParaRPr lang="pt-BR" sz="1700" b="0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506" marR="1506" marT="1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36142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4524F238-5E72-F07E-671E-0F3FD088B406}"/>
              </a:ext>
            </a:extLst>
          </p:cNvPr>
          <p:cNvSpPr txBox="1">
            <a:spLocks/>
          </p:cNvSpPr>
          <p:nvPr/>
        </p:nvSpPr>
        <p:spPr>
          <a:xfrm>
            <a:off x="10575986" y="2110477"/>
            <a:ext cx="1460738" cy="35657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solidFill>
                  <a:srgbClr val="44546A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AL, AM, BA, CE, MA, PA, PB, PE, PI, RN e RJ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solidFill>
                  <a:srgbClr val="44546A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* Menos RN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7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9079D03-45FC-713D-EE9B-BAEA5D61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29725" cy="102235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Fundeb 2023: 3ª estimativa de receita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9F9F3A7-DC48-771C-7742-FCF9950B7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08" y="1449237"/>
            <a:ext cx="10852030" cy="53570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Crescimento pouco expressivo (0,1%) da receita total do Fundeb</a:t>
            </a:r>
          </a:p>
          <a:p>
            <a:pPr lvl="1">
              <a:lnSpc>
                <a:spcPct val="109000"/>
              </a:lnSpc>
              <a:spcBef>
                <a:spcPts val="600"/>
              </a:spcBef>
            </a:pP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UFs com receita menor do que na 2ª estimativa: </a:t>
            </a:r>
            <a:r>
              <a:rPr lang="it-IT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BA, DF, MA, PA, PI, PR, RO, RS e SP e </a:t>
            </a: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pt-BR" sz="2000" dirty="0" err="1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UFs</a:t>
            </a: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VAAF menor: </a:t>
            </a:r>
            <a:r>
              <a:rPr lang="it-IT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DF, PR, RO, RS e SP</a:t>
            </a:r>
            <a:endParaRPr lang="pt-BR" sz="20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9000"/>
              </a:lnSpc>
              <a:spcBef>
                <a:spcPts val="600"/>
              </a:spcBef>
            </a:pP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menor valor do ICMS e, a partir de julho, menor valor do FPM e FPE (menor arrecadação de IR e restituição do IR)</a:t>
            </a:r>
          </a:p>
          <a:p>
            <a:pPr lvl="1">
              <a:lnSpc>
                <a:spcPct val="109000"/>
              </a:lnSpc>
              <a:spcBef>
                <a:spcPts val="600"/>
              </a:spcBef>
            </a:pP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DF pela primeira vez com complementação-VAAF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pt-BR" sz="2400" b="1" kern="100" dirty="0">
                <a:solidFill>
                  <a:srgbClr val="2F559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Alterações dos coeficientes de distribuição dos recursos do Fundeb em 2023</a:t>
            </a:r>
          </a:p>
          <a:p>
            <a:pPr lvl="1">
              <a:lnSpc>
                <a:spcPct val="109000"/>
              </a:lnSpc>
              <a:spcBef>
                <a:spcPts val="600"/>
              </a:spcBef>
            </a:pPr>
            <a:r>
              <a:rPr lang="pt-BR" sz="2000" kern="1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</a:t>
            </a:r>
            <a:r>
              <a:rPr lang="pt-BR" sz="2000" kern="100" dirty="0">
                <a:solidFill>
                  <a:srgbClr val="2F559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matrículas de instituições conveniadas consideradas na distribuição dos recursos do Fundeb </a:t>
            </a:r>
          </a:p>
          <a:p>
            <a:pPr lvl="1">
              <a:lnSpc>
                <a:spcPct val="109000"/>
              </a:lnSpc>
              <a:spcBef>
                <a:spcPts val="600"/>
              </a:spcBef>
            </a:pPr>
            <a:r>
              <a:rPr lang="pt-BR" sz="2000" kern="100" dirty="0">
                <a:solidFill>
                  <a:srgbClr val="2F559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acertos financeiros decorrentes dessas matrículas em 2023 realizados pelo BB em setembro, com efeitos retroativos a 01/01/2023 (sem ajuste a débito, com acertos nas receitas recalculadas para o 3º quadrimestre)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5533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9079D03-45FC-713D-EE9B-BAEA5D61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29725" cy="102235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Fundeb 2023: VAAF</a:t>
            </a:r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9C8376D4-A553-D90E-5153-878653E48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025921"/>
              </p:ext>
            </p:extLst>
          </p:nvPr>
        </p:nvGraphicFramePr>
        <p:xfrm>
          <a:off x="983410" y="1500997"/>
          <a:ext cx="10110159" cy="5356023"/>
        </p:xfrm>
        <a:graphic>
          <a:graphicData uri="http://schemas.openxmlformats.org/drawingml/2006/table">
            <a:tbl>
              <a:tblPr/>
              <a:tblGrid>
                <a:gridCol w="719022">
                  <a:extLst>
                    <a:ext uri="{9D8B030D-6E8A-4147-A177-3AD203B41FA5}">
                      <a16:colId xmlns:a16="http://schemas.microsoft.com/office/drawing/2014/main" val="317905479"/>
                    </a:ext>
                  </a:extLst>
                </a:gridCol>
                <a:gridCol w="1350360">
                  <a:extLst>
                    <a:ext uri="{9D8B030D-6E8A-4147-A177-3AD203B41FA5}">
                      <a16:colId xmlns:a16="http://schemas.microsoft.com/office/drawing/2014/main" val="3824337878"/>
                    </a:ext>
                  </a:extLst>
                </a:gridCol>
                <a:gridCol w="1438045">
                  <a:extLst>
                    <a:ext uri="{9D8B030D-6E8A-4147-A177-3AD203B41FA5}">
                      <a16:colId xmlns:a16="http://schemas.microsoft.com/office/drawing/2014/main" val="3909171239"/>
                    </a:ext>
                  </a:extLst>
                </a:gridCol>
                <a:gridCol w="1420508">
                  <a:extLst>
                    <a:ext uri="{9D8B030D-6E8A-4147-A177-3AD203B41FA5}">
                      <a16:colId xmlns:a16="http://schemas.microsoft.com/office/drawing/2014/main" val="1784642557"/>
                    </a:ext>
                  </a:extLst>
                </a:gridCol>
                <a:gridCol w="280594">
                  <a:extLst>
                    <a:ext uri="{9D8B030D-6E8A-4147-A177-3AD203B41FA5}">
                      <a16:colId xmlns:a16="http://schemas.microsoft.com/office/drawing/2014/main" val="1874205716"/>
                    </a:ext>
                  </a:extLst>
                </a:gridCol>
                <a:gridCol w="841782">
                  <a:extLst>
                    <a:ext uri="{9D8B030D-6E8A-4147-A177-3AD203B41FA5}">
                      <a16:colId xmlns:a16="http://schemas.microsoft.com/office/drawing/2014/main" val="2236425186"/>
                    </a:ext>
                  </a:extLst>
                </a:gridCol>
                <a:gridCol w="1354744">
                  <a:extLst>
                    <a:ext uri="{9D8B030D-6E8A-4147-A177-3AD203B41FA5}">
                      <a16:colId xmlns:a16="http://schemas.microsoft.com/office/drawing/2014/main" val="459629123"/>
                    </a:ext>
                  </a:extLst>
                </a:gridCol>
                <a:gridCol w="1354744">
                  <a:extLst>
                    <a:ext uri="{9D8B030D-6E8A-4147-A177-3AD203B41FA5}">
                      <a16:colId xmlns:a16="http://schemas.microsoft.com/office/drawing/2014/main" val="693049856"/>
                    </a:ext>
                  </a:extLst>
                </a:gridCol>
                <a:gridCol w="1350360">
                  <a:extLst>
                    <a:ext uri="{9D8B030D-6E8A-4147-A177-3AD203B41FA5}">
                      <a16:colId xmlns:a16="http://schemas.microsoft.com/office/drawing/2014/main" val="2979601730"/>
                    </a:ext>
                  </a:extLst>
                </a:gridCol>
              </a:tblGrid>
              <a:tr h="2733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</a:rPr>
                        <a:t>Port. MEC/MF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</a:rPr>
                        <a:t>Port. MEC/MF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</a:rPr>
                        <a:t>Port. MEC/MF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</a:rPr>
                        <a:t>Port. MEC/MF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</a:rPr>
                        <a:t>Port. MEC/MF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</a:rPr>
                        <a:t>Port. MEC/MF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339108"/>
                  </a:ext>
                </a:extLst>
              </a:tr>
              <a:tr h="273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de 28/08/22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de 19/04/23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de 28/08/23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de 28/08/22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de 19/04/23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de 28/08/23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895466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6.084,67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6.255,80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6.351,93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76819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5.209,92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91920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5.209,92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5.456,88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5.458,74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5.396,13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381134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7.477,34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7.635,86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7.732,43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606740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5.209,92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5.263,33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5.343,65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772913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5.209,92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6.711,98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6.700,21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6.672,91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746045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5.291,29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5.262,39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7.633,01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7.779,92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7.834,18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687801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5.314,98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5.384,34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5.510,96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6.196,83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6.143,93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6.103,37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686989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5.634,20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5.769,64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5.845,78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5.962,40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6.000,07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6.026,52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0380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5.209,92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5.908,15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5.989,41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6.020,17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785101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5.489,81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5.537,65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5.639,77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5.999,27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5.992,30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5.902,22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521461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6.467,42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6.576,14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6.679,63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6.807,11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6.899,51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6.978,48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334005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6.392,06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6.310,84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6.395,60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76400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5.209,92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UFs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UFs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UFs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993365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5.208,46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5.209,92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5.212,90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914069"/>
                  </a:ext>
                </a:extLst>
              </a:tr>
              <a:tr h="273321"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44546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 vermelho, VAAF menor do que o da estimativa anterior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61775"/>
                  </a:ext>
                </a:extLst>
              </a:tr>
              <a:tr h="273321"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034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13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B7053A5-4CAB-4AA3-A9E9-11EC54969399}"/>
              </a:ext>
            </a:extLst>
          </p:cNvPr>
          <p:cNvSpPr txBox="1">
            <a:spLocks/>
          </p:cNvSpPr>
          <p:nvPr/>
        </p:nvSpPr>
        <p:spPr>
          <a:xfrm>
            <a:off x="1522267" y="5356230"/>
            <a:ext cx="9657567" cy="1082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3000" b="1" kern="120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chemeClr val="accent1">
                    <a:lumMod val="75000"/>
                  </a:schemeClr>
                </a:solidFill>
              </a:rPr>
              <a:t>Sem repasses mensais a partir de setembro / ajuste a débito em setembro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Fonte: Port. MEC/ME 03, de 28/08/2023,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>
                <a:solidFill>
                  <a:srgbClr val="2F5597"/>
                </a:solidFill>
              </a:rPr>
              <a:t>2.036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Municípios beneficiados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769B8D-E11E-4CC5-8EC6-DBDE59B35307}"/>
              </a:ext>
            </a:extLst>
          </p:cNvPr>
          <p:cNvSpPr txBox="1"/>
          <p:nvPr/>
        </p:nvSpPr>
        <p:spPr>
          <a:xfrm>
            <a:off x="236431" y="133123"/>
            <a:ext cx="719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Complementação VAAT 2023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C704250-3EB6-6547-CD33-80500066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56240"/>
              </p:ext>
            </p:extLst>
          </p:nvPr>
        </p:nvGraphicFramePr>
        <p:xfrm>
          <a:off x="1522268" y="1501770"/>
          <a:ext cx="9353229" cy="3633533"/>
        </p:xfrm>
        <a:graphic>
          <a:graphicData uri="http://schemas.openxmlformats.org/drawingml/2006/table">
            <a:tbl>
              <a:tblPr/>
              <a:tblGrid>
                <a:gridCol w="790212">
                  <a:extLst>
                    <a:ext uri="{9D8B030D-6E8A-4147-A177-3AD203B41FA5}">
                      <a16:colId xmlns:a16="http://schemas.microsoft.com/office/drawing/2014/main" val="2914255125"/>
                    </a:ext>
                  </a:extLst>
                </a:gridCol>
                <a:gridCol w="2432048">
                  <a:extLst>
                    <a:ext uri="{9D8B030D-6E8A-4147-A177-3AD203B41FA5}">
                      <a16:colId xmlns:a16="http://schemas.microsoft.com/office/drawing/2014/main" val="1187851903"/>
                    </a:ext>
                  </a:extLst>
                </a:gridCol>
                <a:gridCol w="1475906">
                  <a:extLst>
                    <a:ext uri="{9D8B030D-6E8A-4147-A177-3AD203B41FA5}">
                      <a16:colId xmlns:a16="http://schemas.microsoft.com/office/drawing/2014/main" val="1123613094"/>
                    </a:ext>
                  </a:extLst>
                </a:gridCol>
                <a:gridCol w="1494218">
                  <a:extLst>
                    <a:ext uri="{9D8B030D-6E8A-4147-A177-3AD203B41FA5}">
                      <a16:colId xmlns:a16="http://schemas.microsoft.com/office/drawing/2014/main" val="317343304"/>
                    </a:ext>
                  </a:extLst>
                </a:gridCol>
                <a:gridCol w="2011446">
                  <a:extLst>
                    <a:ext uri="{9D8B030D-6E8A-4147-A177-3AD203B41FA5}">
                      <a16:colId xmlns:a16="http://schemas.microsoft.com/office/drawing/2014/main" val="1509901092"/>
                    </a:ext>
                  </a:extLst>
                </a:gridCol>
                <a:gridCol w="1149399">
                  <a:extLst>
                    <a:ext uri="{9D8B030D-6E8A-4147-A177-3AD203B41FA5}">
                      <a16:colId xmlns:a16="http://schemas.microsoft.com/office/drawing/2014/main" val="3181672696"/>
                    </a:ext>
                  </a:extLst>
                </a:gridCol>
              </a:tblGrid>
              <a:tr h="35586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UF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ENTE FEDERADO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VAAT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VAAT-MIN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COMPL-VAAT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% EI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798729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WALL FERRAZ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  3.700,90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8.178,88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7.945.279,71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41,37%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842030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10433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MARABA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8.174,32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8.178,88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278.710,94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01704"/>
                  </a:ext>
                </a:extLst>
              </a:tr>
              <a:tr h="3872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GUATAMBU 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8.178,44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8.178,88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596,21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45,65%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37998"/>
                  </a:ext>
                </a:extLst>
              </a:tr>
              <a:tr h="3992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MACAIBA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  8.179,92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 8.179,92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2F559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2F559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146017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  8.181,94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 8.181,94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903759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337912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801032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ALOANDIA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 32.354,08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 32.354,08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2F559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71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71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18D19-CDE7-4D40-60B0-28D499E8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8" y="207034"/>
            <a:ext cx="7988060" cy="60385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Habilitação para o VAAT: 2021 a 2024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46552C-239F-819E-A5B6-9F45CDE6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514"/>
            <a:ext cx="10515600" cy="50464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Prazo para habilitação até 31/08</a:t>
            </a:r>
            <a:r>
              <a:rPr lang="pt-BR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24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envio pelos entes federados de informações e dados contábeis, orçamentários e fiscais do exercício anterior, no Siconfi/MF e no Siope/ME</a:t>
            </a:r>
          </a:p>
          <a:p>
            <a:pPr>
              <a:spcAft>
                <a:spcPts val="600"/>
              </a:spcAft>
            </a:pPr>
            <a:endParaRPr lang="pt-BR" sz="24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pt-BR" sz="24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pt-BR" sz="24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pt-BR" sz="24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pt-BR" sz="20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pt-BR" sz="20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https://www.gov.br/fnde/pt-br/acesso-a-informacao/acoes-e-programas/financiamento/fundeb/2024-1</a:t>
            </a:r>
          </a:p>
          <a:p>
            <a:pPr>
              <a:spcAft>
                <a:spcPts val="600"/>
              </a:spcAft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AA5701C-718A-DDDC-00F1-1BB120BAF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https://www.gov.br/fnde/pt-br/acesso-a-informacao/acoes-e-programas/financiamento/fundeb/2024-1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4F06FFF-EDF4-994E-A71C-083F723604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2400" y="5345006"/>
            <a:ext cx="1120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2656632-0BC3-9B63-0E53-6A8E1BFB8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82567"/>
              </p:ext>
            </p:extLst>
          </p:nvPr>
        </p:nvGraphicFramePr>
        <p:xfrm>
          <a:off x="1915064" y="2946400"/>
          <a:ext cx="8660920" cy="20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114776" imgH="961968" progId="Excel.Sheet.12">
                  <p:embed/>
                </p:oleObj>
              </mc:Choice>
              <mc:Fallback>
                <p:oleObj name="Worksheet" r:id="rId3" imgW="4114776" imgH="9619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064" y="2946400"/>
                        <a:ext cx="8660920" cy="200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32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67119D3-CDF9-E7F2-BA2B-BCCD43EF207B}"/>
              </a:ext>
            </a:extLst>
          </p:cNvPr>
          <p:cNvSpPr txBox="1"/>
          <p:nvPr/>
        </p:nvSpPr>
        <p:spPr>
          <a:xfrm>
            <a:off x="1017917" y="1509282"/>
            <a:ext cx="10714008" cy="548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1351"/>
              </a:spcAft>
              <a:defRPr/>
            </a:pPr>
            <a:r>
              <a:rPr lang="pt-BR" altLang="pt-BR" sz="24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 14.113/2020, art. 14, § 1º</a:t>
            </a:r>
          </a:p>
          <a:p>
            <a:pPr defTabSz="685783">
              <a:lnSpc>
                <a:spcPct val="107000"/>
              </a:lnSpc>
              <a:spcAft>
                <a:spcPts val="1351"/>
              </a:spcAft>
              <a:defRPr/>
            </a:pP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– cargo ou função de gestor escolar provido por critérios técnicos de mérito e desempenho OU a partir de escolha realizada com a participação da comunidade escolar dentre candidatos aprovados previamente em avaliação de mérito e desempenho </a:t>
            </a:r>
            <a:r>
              <a:rPr 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(Estados, DF e Municípios)</a:t>
            </a:r>
          </a:p>
          <a:p>
            <a:pPr defTabSz="685783">
              <a:lnSpc>
                <a:spcPct val="107000"/>
              </a:lnSpc>
              <a:spcAft>
                <a:spcPts val="1351"/>
              </a:spcAft>
              <a:defRPr/>
            </a:pP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– participação de pelo menos 80% dos estudantes nas avaliações nacionais </a:t>
            </a:r>
            <a:r>
              <a:rPr 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(suspensa no Saeb 2021 pela Lei do Fundeb para VAAR 2023 e 2024 )</a:t>
            </a:r>
          </a:p>
          <a:p>
            <a:pPr defTabSz="685783">
              <a:lnSpc>
                <a:spcPct val="107000"/>
              </a:lnSpc>
              <a:spcAft>
                <a:spcPts val="1351"/>
              </a:spcAft>
              <a:defRPr/>
            </a:pP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–  redução das desigualdades educacionais socioeconômicas e raciais </a:t>
            </a:r>
            <a:r>
              <a:rPr 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(calculada pelo Inep)</a:t>
            </a:r>
          </a:p>
          <a:p>
            <a:pPr defTabSz="685783">
              <a:lnSpc>
                <a:spcPct val="107000"/>
              </a:lnSpc>
              <a:spcAft>
                <a:spcPts val="1351"/>
              </a:spcAft>
              <a:defRPr/>
            </a:pP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– regime de colaboração entre Estado e Municípios formalizado na legislação estadual e em execução: nova lei da cota municipal do ICMS </a:t>
            </a:r>
            <a:r>
              <a:rPr 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(só Estados)</a:t>
            </a:r>
          </a:p>
          <a:p>
            <a:pPr defTabSz="685783">
              <a:lnSpc>
                <a:spcPct val="107000"/>
              </a:lnSpc>
              <a:spcAft>
                <a:spcPts val="1351"/>
              </a:spcAft>
              <a:defRPr/>
            </a:pPr>
            <a:r>
              <a:rPr lang="pt-BR" sz="20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– referenciais curriculares alinhados à BNCC </a:t>
            </a:r>
            <a:r>
              <a:rPr 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(Estados, DF e Municípios)</a:t>
            </a:r>
          </a:p>
          <a:p>
            <a:pPr defTabSz="685783">
              <a:lnSpc>
                <a:spcPct val="107000"/>
              </a:lnSpc>
              <a:spcAft>
                <a:spcPts val="1351"/>
              </a:spcAft>
              <a:defRPr/>
            </a:pPr>
            <a:endParaRPr lang="pt-BR" sz="20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F8552C-4E6B-8087-D376-40AAA4A22370}"/>
              </a:ext>
            </a:extLst>
          </p:cNvPr>
          <p:cNvSpPr txBox="1"/>
          <p:nvPr/>
        </p:nvSpPr>
        <p:spPr>
          <a:xfrm>
            <a:off x="-400951" y="-93306"/>
            <a:ext cx="9616441" cy="115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14000"/>
              </a:lnSpc>
              <a:spcBef>
                <a:spcPts val="1351"/>
              </a:spcBef>
            </a:pPr>
            <a:r>
              <a:rPr lang="pt-BR" altLang="pt-B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Condicionalidades para complementação-VAAR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1B61B7D4-A8CE-4CFE-1F4A-14FEFAAEBEA4}"/>
              </a:ext>
            </a:extLst>
          </p:cNvPr>
          <p:cNvSpPr txBox="1">
            <a:spLocks/>
          </p:cNvSpPr>
          <p:nvPr/>
        </p:nvSpPr>
        <p:spPr>
          <a:xfrm>
            <a:off x="1004341" y="1418255"/>
            <a:ext cx="10553075" cy="3873723"/>
          </a:xfrm>
          <a:prstGeom prst="rect">
            <a:avLst/>
          </a:prstGeom>
        </p:spPr>
        <p:txBody>
          <a:bodyPr lIns="68580" tIns="34291" rIns="68580" bIns="3429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22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Aprova a metodologia, elaborada pelo Inep, para aferição da condicionalidade III para 2023 </a:t>
            </a:r>
          </a:p>
          <a:p>
            <a:pPr marL="257168" indent="-25716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Dados do Saeb de 2017 e 2019 (médias em LP e </a:t>
            </a:r>
            <a:r>
              <a:rPr lang="pt-BR" sz="2200" dirty="0" err="1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</a:t>
            </a:r>
            <a:r>
              <a:rPr 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nas 3 séries avaliadas no Saeb)</a:t>
            </a:r>
          </a:p>
          <a:p>
            <a:pPr marL="257168" indent="-25716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 suficiente de alunos para cálculo do INSE (quartis) e de cor/raça (2 categorias)</a:t>
            </a:r>
          </a:p>
          <a:p>
            <a:pPr marL="257168" indent="-25716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 = razão entre a média de desempenho dos 25% dos estudantes com INSE mais baixo (1º quartil) em relação os 25% com INSE mais alto (4º quartil)</a:t>
            </a:r>
          </a:p>
          <a:p>
            <a:pPr marL="257168" indent="-25716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Cor/raça = razão entre a média de desempenho dos estudantes da Categoria 2 (preta, parda e indígena) e da Categoria 1 (branca e amarela)</a:t>
            </a:r>
            <a:endParaRPr lang="pt-BR" sz="2200" b="1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A474C1-8D1A-EEF4-5A7C-5EBCCE61C2B2}"/>
              </a:ext>
            </a:extLst>
          </p:cNvPr>
          <p:cNvSpPr txBox="1"/>
          <p:nvPr/>
        </p:nvSpPr>
        <p:spPr>
          <a:xfrm>
            <a:off x="874905" y="5554118"/>
            <a:ext cx="10813138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 habilitadas </a:t>
            </a:r>
            <a:r>
              <a:rPr lang="pt-BR" sz="220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redução das desigualdades socioeconômicas e raciais entre 2017 e 2019 e também quando não houver informações suficientes para aferição da condicionalidade III</a:t>
            </a:r>
            <a:endParaRPr lang="pt-BR" sz="2200" b="1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EF5E7387-8057-852F-1A64-84D720578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1810"/>
            <a:ext cx="9229725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Resolução 5, de 11/11/2022, da Comissão Intergovernamental do Fundeb </a:t>
            </a:r>
          </a:p>
        </p:txBody>
      </p:sp>
    </p:spTree>
    <p:extLst>
      <p:ext uri="{BB962C8B-B14F-4D97-AF65-F5344CB8AC3E}">
        <p14:creationId xmlns:p14="http://schemas.microsoft.com/office/powerpoint/2010/main" val="2072986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2234</Words>
  <Application>Microsoft Office PowerPoint</Application>
  <PresentationFormat>Widescreen</PresentationFormat>
  <Paragraphs>466</Paragraphs>
  <Slides>17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Tema do Office</vt:lpstr>
      <vt:lpstr>Worksheet</vt:lpstr>
      <vt:lpstr> Fundeb: 3ª estimativa de receita 2023 e habilitação para o VAAR 2024 </vt:lpstr>
      <vt:lpstr>Apresentação do PowerPoint</vt:lpstr>
      <vt:lpstr>Fundeb 2023: estimativas de receita</vt:lpstr>
      <vt:lpstr>Fundeb 2023: 3ª estimativa de receita</vt:lpstr>
      <vt:lpstr>Fundeb 2023: VAAF</vt:lpstr>
      <vt:lpstr>Apresentação do PowerPoint</vt:lpstr>
      <vt:lpstr>Habilitação para o VAAT: 2021 a 2024</vt:lpstr>
      <vt:lpstr>Apresentação do PowerPoint</vt:lpstr>
      <vt:lpstr>Resolução 5, de 11/11/2022, da Comissão Intergovernamental do Fundeb </vt:lpstr>
      <vt:lpstr>Apresentação do PowerPoint</vt:lpstr>
      <vt:lpstr>Portaria MEC 975, de 13/12/2022</vt:lpstr>
      <vt:lpstr>Fundeb 2023: VAAR Redes Estaduais</vt:lpstr>
      <vt:lpstr>Apresentação do PowerPoint</vt:lpstr>
      <vt:lpstr>Apresentação do PowerPoint</vt:lpstr>
      <vt:lpstr>Apresentação do PowerPoint</vt:lpstr>
      <vt:lpstr>Condicionalidades VAAR 2024</vt:lpstr>
      <vt:lpstr>Atualização da Lei do Fundeb em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Mariza Abreu</dc:creator>
  <cp:lastModifiedBy>Mariza Abreu</cp:lastModifiedBy>
  <cp:revision>225</cp:revision>
  <dcterms:created xsi:type="dcterms:W3CDTF">2022-12-18T19:21:03Z</dcterms:created>
  <dcterms:modified xsi:type="dcterms:W3CDTF">2023-09-15T12:24:50Z</dcterms:modified>
</cp:coreProperties>
</file>